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1" r:id="rId28"/>
    <p:sldId id="259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66" d="100"/>
          <a:sy n="66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DEAC9-5151-55B6-5892-ECC3256C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CAFB3A-04AD-CBAB-2DC5-E8B14F2B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52BD5-652D-AE45-3AAD-957D97D6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5A2BA-3FBF-CCF6-4B38-0A69FF61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AB1ED-D178-E452-F30E-83018102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74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138F2-E965-9959-675E-C07CF118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900A1-69FC-01F8-A3CC-CDC702ACA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9BCCB-0804-8418-5917-AD89A025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80A87-819D-3A12-8DC5-2BF78BB2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63548-600E-8366-D71E-BC4AFF9D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65F868-32CD-1E19-7D72-98729D2F9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0D585C-F204-6425-67C6-5A00FC827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D18C7-5F6C-134E-76B0-DEDD550C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9C938-C700-DD7B-2124-948A54E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35E4F3-015D-F8F9-F3E2-27897C6F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1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186C3-EA18-8C5D-DC4C-EF72154B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06788-FB35-7BD0-3A11-CE56A9F0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C544D-E236-1676-6834-7247970F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29B17-50F1-98B2-509E-EBB44813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F4462-F64A-D12B-1C60-0CCFD140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7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744FD-F0E1-5684-8704-3AF86C2D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06CA96-FC40-07AB-D61A-A61E4D07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A551D-1E0A-B982-E08D-7A6BD2C0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50C19-A7A5-8218-51E2-8569BCE1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EB8A0-75F2-B096-100D-2556C12E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C5752-12C5-8FD7-CCA7-0B57A19E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3A2F7-1BE0-9DC0-9D4A-EA38A3AB6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3237EA-3683-D841-2A8C-38C3212D0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10E950-E1D8-27F7-92C3-A2107E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28A2F5-A54F-0F2A-4D57-4E07EE18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8CE073-8138-0879-C485-7C9DA30C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43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65FA8-03A7-9B22-E617-DB61BA17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DEE28E-E24D-8246-A77C-E889251F7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F9A11F-EDBD-2B97-282C-698E5282E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945F33-9855-D1E1-146C-6878F495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ED00F6-CC86-48B9-7F30-032781E64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E99212-4C9C-4081-7268-AE1476D34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3E3375-8934-13C9-DD3A-7C129C3F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D9B82B-2369-58C4-9FC9-E6410C5B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2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C37F8-2EC4-2247-3379-0FE7AC9A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CC9820-1236-17A2-77AE-28A5589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806BD3-C3CB-56FA-B6B9-01A0B67A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08A1C9-55FC-A940-EF71-029EF641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9B6590-907B-FA9B-21EE-186C42D7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2BCFA7-095F-D61D-2E04-6872FC5F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AE0C3-21C9-AA1E-BA81-78CFBB55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AEDC8-E18B-E4CD-9818-36BA77E0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B79FE-DEEC-F0B5-1824-42E6D2F5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E1F4F7-78A4-BC78-7821-BC4F7F6E4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37D71-632F-729A-BC1C-43C00C76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974AA8-C4BF-F930-96F3-46C32819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A9DEFB-5CA0-07B8-393D-5FA42756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2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FEE60-DD83-8C03-098D-A08F1B50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E21FCC-CDB7-3B33-79D5-9CA8C4961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4D6682-A2B0-97AB-25CC-B6A6C1B26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3E0ADB-B54E-2E7B-3EDD-2E401A8E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A40B2A-18D8-D2DE-7E9F-50C3C889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4C4FA1-9DE2-709F-61DF-8289E6E0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8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7C7B0-2AB0-7D25-7701-50968AE4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9DC9EA-56EA-40EF-2618-6BC82EBB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BA398-0287-FACA-5040-68A394BC2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A0625-11BC-48BB-A671-3C9661A2EC84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CED4D-1870-EBD2-05A2-B5465FE7C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BA185-9B68-2878-A3F2-9991D4E8A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E2133-0265-41D1-A381-2FB2918AA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9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6992F-B859-B1E8-451D-842F32584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死锁</a:t>
            </a:r>
          </a:p>
        </p:txBody>
      </p:sp>
    </p:spTree>
    <p:extLst>
      <p:ext uri="{BB962C8B-B14F-4D97-AF65-F5344CB8AC3E}">
        <p14:creationId xmlns:p14="http://schemas.microsoft.com/office/powerpoint/2010/main" val="424705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AD5588-19D1-DA6A-8D30-A87EE965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126138"/>
            <a:ext cx="11701357" cy="31532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9CEB5D-40C5-C5EB-CFDE-05794E7BA788}"/>
              </a:ext>
            </a:extLst>
          </p:cNvPr>
          <p:cNvSpPr txBox="1"/>
          <p:nvPr/>
        </p:nvSpPr>
        <p:spPr>
          <a:xfrm>
            <a:off x="463296" y="4608576"/>
            <a:ext cx="1095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缺点：资源严重浪费，降低了资源利用率；进程会经常发生饥饿现象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998AF45-B53A-0C83-D1BF-1FBF5F6EE549}"/>
              </a:ext>
            </a:extLst>
          </p:cNvPr>
          <p:cNvCxnSpPr>
            <a:cxnSpLocks/>
          </p:cNvCxnSpPr>
          <p:nvPr/>
        </p:nvCxnSpPr>
        <p:spPr>
          <a:xfrm>
            <a:off x="1109472" y="1999488"/>
            <a:ext cx="10680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0C08B6-9D67-1122-8D10-FE112470A0E5}"/>
              </a:ext>
            </a:extLst>
          </p:cNvPr>
          <p:cNvCxnSpPr>
            <a:cxnSpLocks/>
          </p:cNvCxnSpPr>
          <p:nvPr/>
        </p:nvCxnSpPr>
        <p:spPr>
          <a:xfrm>
            <a:off x="493776" y="2395728"/>
            <a:ext cx="2785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F85128-85A8-7953-D967-9C91053C4067}"/>
              </a:ext>
            </a:extLst>
          </p:cNvPr>
          <p:cNvSpPr txBox="1"/>
          <p:nvPr/>
        </p:nvSpPr>
        <p:spPr>
          <a:xfrm>
            <a:off x="5108448" y="103632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预先静态分配法</a:t>
            </a:r>
          </a:p>
        </p:txBody>
      </p:sp>
    </p:spTree>
    <p:extLst>
      <p:ext uri="{BB962C8B-B14F-4D97-AF65-F5344CB8AC3E}">
        <p14:creationId xmlns:p14="http://schemas.microsoft.com/office/powerpoint/2010/main" val="258068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61CA7E-523E-564D-8AF9-98B0B3BA8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866"/>
            <a:ext cx="11814206" cy="36150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E0C4B0-D6A8-4ABA-C936-30799FD58AE5}"/>
              </a:ext>
            </a:extLst>
          </p:cNvPr>
          <p:cNvSpPr txBox="1"/>
          <p:nvPr/>
        </p:nvSpPr>
        <p:spPr>
          <a:xfrm>
            <a:off x="4462272" y="9753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顺序资源分配法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D78FED82-D123-6DDE-B93F-A3F1126E3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72"/>
          <a:stretch/>
        </p:blipFill>
        <p:spPr>
          <a:xfrm>
            <a:off x="7767961" y="3256033"/>
            <a:ext cx="4424040" cy="36019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11BA3BB-04F4-C99E-90A5-D28344A94880}"/>
              </a:ext>
            </a:extLst>
          </p:cNvPr>
          <p:cNvSpPr txBox="1"/>
          <p:nvPr/>
        </p:nvSpPr>
        <p:spPr>
          <a:xfrm>
            <a:off x="336405" y="5721580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缺点：无法增加新类型的设备；实际作业使用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资源顺序和系统规定不同，浪费资源；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用户编程麻烦</a:t>
            </a:r>
          </a:p>
        </p:txBody>
      </p:sp>
    </p:spTree>
    <p:extLst>
      <p:ext uri="{BB962C8B-B14F-4D97-AF65-F5344CB8AC3E}">
        <p14:creationId xmlns:p14="http://schemas.microsoft.com/office/powerpoint/2010/main" val="87415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957F2-AD10-436F-39C6-8F189791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0"/>
            <a:ext cx="10515600" cy="1325563"/>
          </a:xfrm>
        </p:spPr>
        <p:txBody>
          <a:bodyPr/>
          <a:lstStyle/>
          <a:p>
            <a:r>
              <a:rPr lang="zh-CN" altLang="en-US" dirty="0"/>
              <a:t>避免死锁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6CA3F4-06A8-55FE-26D4-42983ABAB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4" y="1102604"/>
            <a:ext cx="11641647" cy="148209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EE7ED3-3354-E2F4-01B9-6D1CCE22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910"/>
            <a:ext cx="12012823" cy="21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9EB59A-4F66-2569-7BB2-47EFCEEF2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38522" cy="6461760"/>
          </a:xfrm>
        </p:spPr>
      </p:pic>
    </p:spTree>
    <p:extLst>
      <p:ext uri="{BB962C8B-B14F-4D97-AF65-F5344CB8AC3E}">
        <p14:creationId xmlns:p14="http://schemas.microsoft.com/office/powerpoint/2010/main" val="419602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F26F0-A3C2-3A71-0C6C-A1A68BB7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银行家算法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D0FBAA-579E-5F55-5981-BA5E6DC0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0171"/>
            <a:ext cx="12049962" cy="306862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4F754C-7758-C9A6-72DE-AB0546BF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2617"/>
            <a:ext cx="2718816" cy="46923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789A98-DA05-2ADE-7119-3CFAE7791C56}"/>
              </a:ext>
            </a:extLst>
          </p:cNvPr>
          <p:cNvCxnSpPr>
            <a:cxnSpLocks/>
          </p:cNvCxnSpPr>
          <p:nvPr/>
        </p:nvCxnSpPr>
        <p:spPr>
          <a:xfrm>
            <a:off x="146304" y="3780155"/>
            <a:ext cx="118628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A55A27-5D11-6FD6-E9D3-68851F6BC9E7}"/>
              </a:ext>
            </a:extLst>
          </p:cNvPr>
          <p:cNvCxnSpPr>
            <a:cxnSpLocks/>
          </p:cNvCxnSpPr>
          <p:nvPr/>
        </p:nvCxnSpPr>
        <p:spPr>
          <a:xfrm>
            <a:off x="140208" y="4237355"/>
            <a:ext cx="117104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71FA5D-409A-3003-D873-C2D25FC335C2}"/>
              </a:ext>
            </a:extLst>
          </p:cNvPr>
          <p:cNvCxnSpPr>
            <a:cxnSpLocks/>
          </p:cNvCxnSpPr>
          <p:nvPr/>
        </p:nvCxnSpPr>
        <p:spPr>
          <a:xfrm>
            <a:off x="121920" y="4718939"/>
            <a:ext cx="2499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9911BE3-85AA-59CC-7DF8-BBFBC42D4100}"/>
              </a:ext>
            </a:extLst>
          </p:cNvPr>
          <p:cNvCxnSpPr>
            <a:cxnSpLocks/>
          </p:cNvCxnSpPr>
          <p:nvPr/>
        </p:nvCxnSpPr>
        <p:spPr>
          <a:xfrm>
            <a:off x="10131552" y="3322955"/>
            <a:ext cx="18958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9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3D8AE7-EBF5-9BF4-09CA-AFA04409C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63" y="0"/>
            <a:ext cx="11248201" cy="579311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6F02C3-C929-FF21-6D40-EAAAFF27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" y="5884428"/>
            <a:ext cx="12044825" cy="97357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F042B0A-0933-7BB8-B341-4620E942EBBF}"/>
              </a:ext>
            </a:extLst>
          </p:cNvPr>
          <p:cNvCxnSpPr>
            <a:cxnSpLocks/>
          </p:cNvCxnSpPr>
          <p:nvPr/>
        </p:nvCxnSpPr>
        <p:spPr>
          <a:xfrm>
            <a:off x="1182624" y="804672"/>
            <a:ext cx="2353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E5E931-B772-337D-C2B4-5496926F7BDF}"/>
              </a:ext>
            </a:extLst>
          </p:cNvPr>
          <p:cNvCxnSpPr>
            <a:cxnSpLocks/>
          </p:cNvCxnSpPr>
          <p:nvPr/>
        </p:nvCxnSpPr>
        <p:spPr>
          <a:xfrm>
            <a:off x="1798320" y="2432304"/>
            <a:ext cx="20299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EA06B1-C4E0-E60A-434C-172EBFB85F1B}"/>
              </a:ext>
            </a:extLst>
          </p:cNvPr>
          <p:cNvCxnSpPr>
            <a:cxnSpLocks/>
          </p:cNvCxnSpPr>
          <p:nvPr/>
        </p:nvCxnSpPr>
        <p:spPr>
          <a:xfrm>
            <a:off x="365760" y="3633216"/>
            <a:ext cx="32735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39B142B-DD08-7928-C3CA-0690ECA9C1C4}"/>
              </a:ext>
            </a:extLst>
          </p:cNvPr>
          <p:cNvCxnSpPr>
            <a:cxnSpLocks/>
          </p:cNvCxnSpPr>
          <p:nvPr/>
        </p:nvCxnSpPr>
        <p:spPr>
          <a:xfrm>
            <a:off x="8022336" y="4474464"/>
            <a:ext cx="3364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86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C2AE9E-BE2F-74F7-998A-1FE228AF1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96" y="436494"/>
            <a:ext cx="11880405" cy="5976497"/>
          </a:xfrm>
        </p:spPr>
      </p:pic>
    </p:spTree>
    <p:extLst>
      <p:ext uri="{BB962C8B-B14F-4D97-AF65-F5344CB8AC3E}">
        <p14:creationId xmlns:p14="http://schemas.microsoft.com/office/powerpoint/2010/main" val="129987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502780-0551-2169-FB12-BB233788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246"/>
            <a:ext cx="12218615" cy="49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BE5C73-2F98-BB9F-DD1B-7417F8BC8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81" y="228472"/>
            <a:ext cx="9418779" cy="6440551"/>
          </a:xfrm>
        </p:spPr>
      </p:pic>
    </p:spTree>
    <p:extLst>
      <p:ext uri="{BB962C8B-B14F-4D97-AF65-F5344CB8AC3E}">
        <p14:creationId xmlns:p14="http://schemas.microsoft.com/office/powerpoint/2010/main" val="303380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EDC9C0-1920-798C-C86C-DA3889C5B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240" y="0"/>
            <a:ext cx="9034272" cy="6509845"/>
          </a:xfrm>
        </p:spPr>
      </p:pic>
    </p:spTree>
    <p:extLst>
      <p:ext uri="{BB962C8B-B14F-4D97-AF65-F5344CB8AC3E}">
        <p14:creationId xmlns:p14="http://schemas.microsoft.com/office/powerpoint/2010/main" val="166810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0A36C-F7BB-3CDE-E3CF-091B6BAA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F7E596-C3B8-794D-2102-A0D2CA87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497" y="2131224"/>
            <a:ext cx="10571189" cy="4013543"/>
          </a:xfrm>
        </p:spPr>
      </p:pic>
    </p:spTree>
    <p:extLst>
      <p:ext uri="{BB962C8B-B14F-4D97-AF65-F5344CB8AC3E}">
        <p14:creationId xmlns:p14="http://schemas.microsoft.com/office/powerpoint/2010/main" val="176381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902AB3-88ED-41D9-3C90-2E94CAF4D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2" y="689520"/>
            <a:ext cx="12119938" cy="5101680"/>
          </a:xfrm>
        </p:spPr>
      </p:pic>
    </p:spTree>
    <p:extLst>
      <p:ext uri="{BB962C8B-B14F-4D97-AF65-F5344CB8AC3E}">
        <p14:creationId xmlns:p14="http://schemas.microsoft.com/office/powerpoint/2010/main" val="160108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16180D-FCC4-DE91-D74B-6D57841B2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601124" cy="337718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50F852-6572-7325-9C98-0187548A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84" y="532567"/>
            <a:ext cx="4420099" cy="26007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2D44FE-71A5-4639-093B-255A24E1B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3" y="3452512"/>
            <a:ext cx="9244928" cy="34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8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D88B252-01C7-8636-CFEB-F10CAC0A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3" y="394650"/>
            <a:ext cx="10302052" cy="4226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4F9769-D894-D974-ED57-33689E16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2" y="4860008"/>
            <a:ext cx="11424890" cy="9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AE5E98-0279-534C-E425-E9A3927B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55" y="1880630"/>
            <a:ext cx="11178617" cy="691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3072F8-AC3E-E3FB-240D-C5B125E1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8" y="2900156"/>
            <a:ext cx="11439427" cy="6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4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6384-08E9-FCCD-C2FA-06E7F033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死锁的检测和解除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BC4E5B-29D1-2F91-B3C4-06B1374A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2506"/>
            <a:ext cx="11371674" cy="4130886"/>
          </a:xfrm>
        </p:spPr>
      </p:pic>
    </p:spTree>
    <p:extLst>
      <p:ext uri="{BB962C8B-B14F-4D97-AF65-F5344CB8AC3E}">
        <p14:creationId xmlns:p14="http://schemas.microsoft.com/office/powerpoint/2010/main" val="271564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40C64-BCA6-182D-D922-9AF0CF6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" y="1"/>
            <a:ext cx="10515600" cy="890016"/>
          </a:xfrm>
        </p:spPr>
        <p:txBody>
          <a:bodyPr/>
          <a:lstStyle/>
          <a:p>
            <a:r>
              <a:rPr lang="zh-CN" altLang="en-US" dirty="0"/>
              <a:t>死锁定理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A9EC13-1A59-6AD8-031E-C9FD3B4EB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84" y="766555"/>
            <a:ext cx="9866695" cy="148409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97C7C0-117A-FE43-2EA2-AC56CD56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308"/>
            <a:ext cx="10411968" cy="19401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04EF2B-9A7E-B2F2-189D-8264B8AE6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19" y="3698640"/>
            <a:ext cx="8218213" cy="315936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6C41242-0FF4-C30E-255A-92903C2679CE}"/>
              </a:ext>
            </a:extLst>
          </p:cNvPr>
          <p:cNvCxnSpPr/>
          <p:nvPr/>
        </p:nvCxnSpPr>
        <p:spPr>
          <a:xfrm>
            <a:off x="1060704" y="3328416"/>
            <a:ext cx="927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52F71C4-9002-4644-B630-BA5475B577B0}"/>
              </a:ext>
            </a:extLst>
          </p:cNvPr>
          <p:cNvCxnSpPr>
            <a:cxnSpLocks/>
          </p:cNvCxnSpPr>
          <p:nvPr/>
        </p:nvCxnSpPr>
        <p:spPr>
          <a:xfrm>
            <a:off x="0" y="3736848"/>
            <a:ext cx="10338816" cy="30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7F3894-8F01-3FB6-897A-A3E2B064C418}"/>
              </a:ext>
            </a:extLst>
          </p:cNvPr>
          <p:cNvCxnSpPr>
            <a:cxnSpLocks/>
          </p:cNvCxnSpPr>
          <p:nvPr/>
        </p:nvCxnSpPr>
        <p:spPr>
          <a:xfrm>
            <a:off x="0" y="4120896"/>
            <a:ext cx="1377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5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3E526E-F25C-BFD9-E933-760E4F71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67290"/>
            <a:ext cx="11974210" cy="1809766"/>
          </a:xfrm>
        </p:spPr>
      </p:pic>
    </p:spTree>
    <p:extLst>
      <p:ext uri="{BB962C8B-B14F-4D97-AF65-F5344CB8AC3E}">
        <p14:creationId xmlns:p14="http://schemas.microsoft.com/office/powerpoint/2010/main" val="206196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895F0-635A-52B5-3602-9D021CBA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24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死锁的解除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EE59C1-AEB2-C4BC-78A0-53D32E23B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54"/>
          <a:stretch/>
        </p:blipFill>
        <p:spPr>
          <a:xfrm>
            <a:off x="0" y="2036064"/>
            <a:ext cx="11742245" cy="3267456"/>
          </a:xfrm>
        </p:spPr>
      </p:pic>
    </p:spTree>
    <p:extLst>
      <p:ext uri="{BB962C8B-B14F-4D97-AF65-F5344CB8AC3E}">
        <p14:creationId xmlns:p14="http://schemas.microsoft.com/office/powerpoint/2010/main" val="4279576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FE619-C42C-1480-CFE8-CDD6C61E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27518-2412-9C32-0146-1AA821983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10515600" cy="5413247"/>
          </a:xfrm>
        </p:spPr>
        <p:txBody>
          <a:bodyPr>
            <a:normAutofit/>
          </a:bodyPr>
          <a:lstStyle/>
          <a:p>
            <a:r>
              <a:rPr lang="en-US" altLang="zh-CN" dirty="0"/>
              <a:t>2012.3 </a:t>
            </a:r>
            <a:r>
              <a:rPr lang="zh-CN" altLang="en-US" dirty="0"/>
              <a:t>死锁避免的基本思想及银行家算法</a:t>
            </a:r>
            <a:endParaRPr lang="en-US" altLang="zh-CN" dirty="0"/>
          </a:p>
          <a:p>
            <a:r>
              <a:rPr lang="en-US" altLang="zh-CN" dirty="0"/>
              <a:t>2013.2 </a:t>
            </a:r>
            <a:r>
              <a:rPr lang="zh-CN" altLang="en-US" dirty="0"/>
              <a:t>死锁的判断</a:t>
            </a:r>
            <a:endParaRPr lang="en-US" altLang="zh-CN" dirty="0"/>
          </a:p>
          <a:p>
            <a:r>
              <a:rPr lang="en-US" altLang="zh-CN" dirty="0"/>
              <a:t>2014.9 </a:t>
            </a:r>
            <a:r>
              <a:rPr lang="zh-CN" altLang="en-US" dirty="0"/>
              <a:t>死锁的概念</a:t>
            </a:r>
            <a:r>
              <a:rPr lang="en-US" altLang="zh-CN" dirty="0"/>
              <a:t>/</a:t>
            </a:r>
            <a:r>
              <a:rPr lang="zh-CN" altLang="en-US" dirty="0"/>
              <a:t>处理死锁的方法</a:t>
            </a:r>
            <a:endParaRPr lang="en-US" altLang="zh-CN" dirty="0"/>
          </a:p>
          <a:p>
            <a:r>
              <a:rPr lang="en-US" altLang="zh-CN" dirty="0"/>
              <a:t>2015.4 </a:t>
            </a:r>
            <a:r>
              <a:rPr lang="zh-CN" altLang="en-US" dirty="0"/>
              <a:t>死锁 名词解释</a:t>
            </a:r>
            <a:endParaRPr lang="en-US" altLang="zh-CN" dirty="0"/>
          </a:p>
          <a:p>
            <a:r>
              <a:rPr lang="en-US" altLang="zh-CN" dirty="0"/>
              <a:t>2016.4 </a:t>
            </a:r>
            <a:r>
              <a:rPr lang="zh-CN" altLang="en-US" dirty="0"/>
              <a:t>死锁的原因</a:t>
            </a:r>
            <a:endParaRPr lang="en-US" altLang="zh-CN" dirty="0"/>
          </a:p>
          <a:p>
            <a:r>
              <a:rPr lang="en-US" altLang="zh-CN" dirty="0"/>
              <a:t>2017.4 </a:t>
            </a:r>
            <a:r>
              <a:rPr lang="zh-CN" altLang="en-US" dirty="0"/>
              <a:t>处理死锁的基本方法</a:t>
            </a:r>
            <a:endParaRPr lang="en-US" altLang="zh-CN" dirty="0"/>
          </a:p>
          <a:p>
            <a:r>
              <a:rPr lang="en-US" altLang="zh-CN" dirty="0"/>
              <a:t>2018.2 </a:t>
            </a:r>
            <a:r>
              <a:rPr lang="zh-CN" altLang="en-US" dirty="0"/>
              <a:t>死锁 名词解释</a:t>
            </a:r>
            <a:endParaRPr lang="en-US" altLang="zh-CN" dirty="0"/>
          </a:p>
          <a:p>
            <a:r>
              <a:rPr lang="en-US" altLang="zh-CN" dirty="0"/>
              <a:t>2018.12</a:t>
            </a:r>
          </a:p>
          <a:p>
            <a:r>
              <a:rPr lang="en-US" altLang="zh-CN" dirty="0"/>
              <a:t>2019.13/15</a:t>
            </a:r>
          </a:p>
          <a:p>
            <a:r>
              <a:rPr lang="en-US" altLang="zh-CN" dirty="0"/>
              <a:t>2020.4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06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88CBD-E714-2567-A742-36A022DD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D0C7C7-2A42-0618-E924-5C2E2F7CC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630552"/>
            <a:ext cx="10515600" cy="522744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课本预留的例题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何谓死锁？产生死锁的原因和必要条件是什么？</a:t>
            </a:r>
            <a:endParaRPr lang="en-US" altLang="zh-CN" dirty="0"/>
          </a:p>
          <a:p>
            <a:r>
              <a:rPr lang="zh-CN" altLang="en-US" dirty="0"/>
              <a:t>请详细说明可通过哪些途径预防死锁？</a:t>
            </a:r>
            <a:endParaRPr lang="en-US" altLang="zh-CN" dirty="0"/>
          </a:p>
          <a:p>
            <a:r>
              <a:rPr lang="zh-CN" altLang="en-US" dirty="0"/>
              <a:t>在解决死锁问题的几个方法中，那种方法最易于实现？哪种方法使得资源利用率最高？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9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96C72-98B0-03FD-41BC-3A1ED52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死锁的定义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C901CA-17C1-65C2-BE17-E4846966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2" y="1916454"/>
            <a:ext cx="11612580" cy="1302234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A1CEDC7-B4BD-B6A3-895F-C826CE0EEA3F}"/>
              </a:ext>
            </a:extLst>
          </p:cNvPr>
          <p:cNvCxnSpPr/>
          <p:nvPr/>
        </p:nvCxnSpPr>
        <p:spPr>
          <a:xfrm>
            <a:off x="7888224" y="2767584"/>
            <a:ext cx="365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031E42-14A5-01FF-E716-5A075C84DC08}"/>
              </a:ext>
            </a:extLst>
          </p:cNvPr>
          <p:cNvCxnSpPr>
            <a:cxnSpLocks/>
          </p:cNvCxnSpPr>
          <p:nvPr/>
        </p:nvCxnSpPr>
        <p:spPr>
          <a:xfrm>
            <a:off x="371856" y="3224784"/>
            <a:ext cx="9662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1D29AEB-AB59-B5F5-5456-A876BF34E00F}"/>
              </a:ext>
            </a:extLst>
          </p:cNvPr>
          <p:cNvSpPr txBox="1"/>
          <p:nvPr/>
        </p:nvSpPr>
        <p:spPr>
          <a:xfrm>
            <a:off x="975360" y="443781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2014.9 </a:t>
            </a:r>
            <a:r>
              <a:rPr lang="zh-CN" altLang="en-US" sz="2800" dirty="0"/>
              <a:t>死锁的概念</a:t>
            </a:r>
            <a:r>
              <a:rPr lang="en-US" altLang="zh-CN" sz="2800" dirty="0"/>
              <a:t>/</a:t>
            </a:r>
            <a:r>
              <a:rPr lang="zh-CN" altLang="en-US" sz="2800" dirty="0"/>
              <a:t>处理死锁的方法</a:t>
            </a:r>
            <a:endParaRPr lang="en-US" altLang="zh-CN" sz="2800" dirty="0"/>
          </a:p>
          <a:p>
            <a:r>
              <a:rPr lang="en-US" altLang="zh-CN" sz="2800" dirty="0"/>
              <a:t>2015.4 </a:t>
            </a:r>
            <a:r>
              <a:rPr lang="zh-CN" altLang="en-US" sz="2800" dirty="0"/>
              <a:t>死锁 名词解释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8524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14E42-CF25-CD32-49D7-CD1FEF80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1124290"/>
            <a:ext cx="10515600" cy="4351338"/>
          </a:xfrm>
        </p:spPr>
        <p:txBody>
          <a:bodyPr/>
          <a:lstStyle/>
          <a:p>
            <a:r>
              <a:rPr lang="zh-CN" altLang="en-US" dirty="0"/>
              <a:t>答：解决死锁的方法有预防死锁，避免死锁，检测和解除死锁，其中预防死锁方法最容易实现，但由于所施加的限制条件过于严格</a:t>
            </a:r>
            <a:r>
              <a:rPr lang="en-US" altLang="zh-CN" dirty="0"/>
              <a:t>,</a:t>
            </a:r>
            <a:r>
              <a:rPr lang="zh-CN" altLang="en-US" dirty="0"/>
              <a:t>会导致系统资源利用率和系统吞吐量降低；而检测和解除死锁方法使得系统有较好的资源利用率和吞吐量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83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E3865-50CB-82A0-9645-B6F98B40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01" y="-92796"/>
            <a:ext cx="10515600" cy="1325563"/>
          </a:xfrm>
        </p:spPr>
        <p:txBody>
          <a:bodyPr/>
          <a:lstStyle/>
          <a:p>
            <a:r>
              <a:rPr lang="zh-CN" altLang="en-US" dirty="0"/>
              <a:t>王道</a:t>
            </a:r>
            <a:r>
              <a:rPr lang="en-US" altLang="zh-CN" dirty="0"/>
              <a:t>P152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ECAE9F-3237-3A54-7D4F-9A00AAEFE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37" y="1017240"/>
            <a:ext cx="11156250" cy="5299823"/>
          </a:xfrm>
        </p:spPr>
      </p:pic>
    </p:spTree>
    <p:extLst>
      <p:ext uri="{BB962C8B-B14F-4D97-AF65-F5344CB8AC3E}">
        <p14:creationId xmlns:p14="http://schemas.microsoft.com/office/powerpoint/2010/main" val="286040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904B4-BE40-88E9-F915-FA59257C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4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死锁产生的原因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F7B691-0B24-C316-5041-C89BE0937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65" y="1158898"/>
            <a:ext cx="10631012" cy="4115879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7A275F-B654-BF1E-8ABB-176CD795B429}"/>
              </a:ext>
            </a:extLst>
          </p:cNvPr>
          <p:cNvSpPr txBox="1">
            <a:spLocks/>
          </p:cNvSpPr>
          <p:nvPr/>
        </p:nvSpPr>
        <p:spPr>
          <a:xfrm>
            <a:off x="643128" y="5313997"/>
            <a:ext cx="10515600" cy="1544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进程竞争不可剥夺资源</a:t>
            </a:r>
            <a:endParaRPr lang="en-US" altLang="zh-CN"/>
          </a:p>
          <a:p>
            <a:r>
              <a:rPr lang="zh-CN" altLang="en-US"/>
              <a:t>进程推进顺序非法</a:t>
            </a:r>
            <a:endParaRPr lang="en-US" altLang="zh-CN"/>
          </a:p>
          <a:p>
            <a:r>
              <a:rPr lang="zh-CN" altLang="en-US"/>
              <a:t>信号量使用 不当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6FD8E-4DD9-9652-6C0F-0F84D20A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死锁的必要条件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D62834-F3ED-C4C0-EFA9-1A200C0E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62" y="1500317"/>
            <a:ext cx="9739442" cy="28343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DADED-E5C8-3EFF-168B-3AEB57BF3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7" y="4405813"/>
            <a:ext cx="10260581" cy="22754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A71E112-9602-9F30-D625-DD85787F4956}"/>
              </a:ext>
            </a:extLst>
          </p:cNvPr>
          <p:cNvCxnSpPr/>
          <p:nvPr/>
        </p:nvCxnSpPr>
        <p:spPr>
          <a:xfrm>
            <a:off x="7095744" y="2548128"/>
            <a:ext cx="29992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4AFE4F-D9AB-AB51-14E1-12346897C2CA}"/>
              </a:ext>
            </a:extLst>
          </p:cNvPr>
          <p:cNvCxnSpPr>
            <a:cxnSpLocks/>
          </p:cNvCxnSpPr>
          <p:nvPr/>
        </p:nvCxnSpPr>
        <p:spPr>
          <a:xfrm>
            <a:off x="566928" y="2919984"/>
            <a:ext cx="18348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3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BC44027-E1EF-4B47-BA1E-8253C077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6" y="229168"/>
            <a:ext cx="10898603" cy="58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2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03F1D-C425-23BE-E39D-3BF7FB4C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死锁的处理方法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2DD7A2-21F2-3D6E-D585-8917ECF4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8488"/>
            <a:ext cx="9631370" cy="5739511"/>
          </a:xfrm>
        </p:spPr>
      </p:pic>
    </p:spTree>
    <p:extLst>
      <p:ext uri="{BB962C8B-B14F-4D97-AF65-F5344CB8AC3E}">
        <p14:creationId xmlns:p14="http://schemas.microsoft.com/office/powerpoint/2010/main" val="10607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093C7-D1F1-CCB6-AF80-07C48F8A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死锁的处理方法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AF4FE-7CCB-2CC7-81A4-530BCCFB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预防死锁 破坏产生死锁的</a:t>
            </a:r>
            <a:r>
              <a:rPr lang="en-US" altLang="zh-CN" dirty="0"/>
              <a:t>4</a:t>
            </a:r>
            <a:r>
              <a:rPr lang="zh-CN" altLang="en-US" dirty="0"/>
              <a:t>个必要条件中的一个或多个</a:t>
            </a:r>
            <a:endParaRPr lang="en-US" altLang="zh-CN" dirty="0"/>
          </a:p>
          <a:p>
            <a:r>
              <a:rPr lang="zh-CN" altLang="en-US" dirty="0"/>
              <a:t>避免死锁 使用某种方法防止系统进入不安全状态</a:t>
            </a:r>
            <a:endParaRPr lang="en-US" altLang="zh-CN" dirty="0"/>
          </a:p>
          <a:p>
            <a:r>
              <a:rPr lang="zh-CN" altLang="en-US" dirty="0"/>
              <a:t>死锁的检测和解除 不采取任何措施，在发生死锁后，系统能够及时检测出死锁，然后采取某种措施解除死锁</a:t>
            </a:r>
          </a:p>
        </p:txBody>
      </p:sp>
    </p:spTree>
    <p:extLst>
      <p:ext uri="{BB962C8B-B14F-4D97-AF65-F5344CB8AC3E}">
        <p14:creationId xmlns:p14="http://schemas.microsoft.com/office/powerpoint/2010/main" val="126032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AE770-F12F-EED0-5A16-0D548FA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死锁预防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934D37-5679-6EF4-A858-116BC40BF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6602"/>
            <a:ext cx="11649902" cy="296347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ACB08F-B8D3-0362-914C-C6F5FDA08A26}"/>
              </a:ext>
            </a:extLst>
          </p:cNvPr>
          <p:cNvSpPr txBox="1"/>
          <p:nvPr/>
        </p:nvSpPr>
        <p:spPr>
          <a:xfrm>
            <a:off x="694944" y="5071872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缺点：增加了进程的周转时间；增加了系统开销；降低了吞吐量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F696865-17D2-0C40-5BE8-FECDEDA75044}"/>
              </a:ext>
            </a:extLst>
          </p:cNvPr>
          <p:cNvCxnSpPr>
            <a:cxnSpLocks/>
          </p:cNvCxnSpPr>
          <p:nvPr/>
        </p:nvCxnSpPr>
        <p:spPr>
          <a:xfrm>
            <a:off x="902208" y="2304288"/>
            <a:ext cx="10680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E127934-61B6-64FA-BB75-63737F112682}"/>
              </a:ext>
            </a:extLst>
          </p:cNvPr>
          <p:cNvCxnSpPr>
            <a:cxnSpLocks/>
          </p:cNvCxnSpPr>
          <p:nvPr/>
        </p:nvCxnSpPr>
        <p:spPr>
          <a:xfrm>
            <a:off x="262128" y="2712720"/>
            <a:ext cx="49926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0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343</Words>
  <Application>Microsoft Office PowerPoint</Application>
  <PresentationFormat>宽屏</PresentationFormat>
  <Paragraphs>46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2.4死锁</vt:lpstr>
      <vt:lpstr>死锁</vt:lpstr>
      <vt:lpstr>死锁的定义</vt:lpstr>
      <vt:lpstr>死锁产生的原因</vt:lpstr>
      <vt:lpstr>死锁的必要条件</vt:lpstr>
      <vt:lpstr>PowerPoint 演示文稿</vt:lpstr>
      <vt:lpstr>死锁的处理方法</vt:lpstr>
      <vt:lpstr>死锁的处理方法</vt:lpstr>
      <vt:lpstr>1.死锁预防</vt:lpstr>
      <vt:lpstr>PowerPoint 演示文稿</vt:lpstr>
      <vt:lpstr>PowerPoint 演示文稿</vt:lpstr>
      <vt:lpstr>避免死锁</vt:lpstr>
      <vt:lpstr>PowerPoint 演示文稿</vt:lpstr>
      <vt:lpstr>银行家算法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死锁的检测和解除</vt:lpstr>
      <vt:lpstr>死锁定理</vt:lpstr>
      <vt:lpstr>PowerPoint 演示文稿</vt:lpstr>
      <vt:lpstr>死锁的解除</vt:lpstr>
      <vt:lpstr>真题</vt:lpstr>
      <vt:lpstr>练习</vt:lpstr>
      <vt:lpstr>PowerPoint 演示文稿</vt:lpstr>
      <vt:lpstr>王道P152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晚风吹行舟</dc:creator>
  <cp:lastModifiedBy>晚风吹行舟</cp:lastModifiedBy>
  <cp:revision>152</cp:revision>
  <dcterms:created xsi:type="dcterms:W3CDTF">2022-08-07T02:45:45Z</dcterms:created>
  <dcterms:modified xsi:type="dcterms:W3CDTF">2022-09-14T03:20:36Z</dcterms:modified>
</cp:coreProperties>
</file>